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859" r:id="rId3"/>
    <p:sldId id="1238" r:id="rId4"/>
    <p:sldId id="1239" r:id="rId5"/>
    <p:sldId id="1266" r:id="rId6"/>
    <p:sldId id="1267" r:id="rId7"/>
    <p:sldId id="1248" r:id="rId8"/>
    <p:sldId id="1249" r:id="rId9"/>
    <p:sldId id="1268" r:id="rId10"/>
    <p:sldId id="1270" r:id="rId11"/>
    <p:sldId id="1269" r:id="rId12"/>
    <p:sldId id="1271" r:id="rId13"/>
    <p:sldId id="1251" r:id="rId14"/>
    <p:sldId id="1272" r:id="rId15"/>
    <p:sldId id="1273" r:id="rId16"/>
    <p:sldId id="1252" r:id="rId17"/>
    <p:sldId id="1274" r:id="rId18"/>
    <p:sldId id="1263" r:id="rId19"/>
    <p:sldId id="1275" r:id="rId20"/>
    <p:sldId id="1264" r:id="rId21"/>
    <p:sldId id="1276" r:id="rId22"/>
    <p:sldId id="1277" r:id="rId23"/>
    <p:sldId id="1265" r:id="rId24"/>
    <p:sldId id="1253" r:id="rId25"/>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24"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006EC0"/>
    <a:srgbClr val="F38928"/>
    <a:srgbClr val="FBC9BC"/>
    <a:srgbClr val="FEE2D1"/>
    <a:srgbClr val="F36821"/>
    <a:srgbClr val="D3ECE9"/>
    <a:srgbClr val="E6E1E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1" d="100"/>
          <a:sy n="111" d="100"/>
        </p:scale>
        <p:origin x="738" y="120"/>
      </p:cViewPr>
      <p:guideLst>
        <p:guide orient="horz" pos="2124"/>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32"/>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notesMaster" Target="notesMasters/notesMaster1.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9.png"/></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11.png"/><Relationship Id="rId3" Type="http://schemas.openxmlformats.org/officeDocument/2006/relationships/image" Target="../media/image21.png"/><Relationship Id="rId2" Type="http://schemas.openxmlformats.org/officeDocument/2006/relationships/image" Target="../media/image12.png"/><Relationship Id="rId1" Type="http://schemas.openxmlformats.org/officeDocument/2006/relationships/image" Target="../media/image20.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1.png"/><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9.png"/><Relationship Id="rId1"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1.png"/><Relationship Id="rId1" Type="http://schemas.openxmlformats.org/officeDocument/2006/relationships/image" Target="../media/image30.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1.png"/><Relationship Id="rId2" Type="http://schemas.openxmlformats.org/officeDocument/2006/relationships/image" Target="../media/image11.png"/><Relationship Id="rId1" Type="http://schemas.openxmlformats.org/officeDocument/2006/relationships/image" Target="../media/image12.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1.png"/><Relationship Id="rId3" Type="http://schemas.openxmlformats.org/officeDocument/2006/relationships/image" Target="../media/image11.png"/><Relationship Id="rId2" Type="http://schemas.openxmlformats.org/officeDocument/2006/relationships/image" Target="../media/image32.png"/><Relationship Id="rId1"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抛体运动</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科学探究：平抛运动的特点</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3415030"/>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）为了能较准确地描绘出小球的运动轨迹，下列实验要求中，你认为正确的是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斜槽轨道必须是光滑的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通过调节使斜槽的末端水平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每次必须在同一位置由静止释放小球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记录小球经过不同高度的位置时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挡板每次必须严格地等距离</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1146;FounderCES"/>
          <p:cNvPicPr/>
          <p:nvPr/>
        </p:nvPicPr>
        <p:blipFill>
          <a:blip r:embed="rId1"/>
          <a:stretch>
            <a:fillRect/>
          </a:stretch>
        </p:blipFill>
        <p:spPr>
          <a:xfrm>
            <a:off x="478582" y="4293096"/>
            <a:ext cx="840740" cy="299720"/>
          </a:xfrm>
          <a:prstGeom prst="rect">
            <a:avLst/>
          </a:prstGeom>
        </p:spPr>
      </p:pic>
      <p:sp>
        <p:nvSpPr>
          <p:cNvPr id="2" name="矩形 1"/>
          <p:cNvSpPr/>
          <p:nvPr/>
        </p:nvSpPr>
        <p:spPr>
          <a:xfrm>
            <a:off x="1414686" y="4212123"/>
            <a:ext cx="922047" cy="461665"/>
          </a:xfrm>
          <a:prstGeom prst="rect">
            <a:avLst/>
          </a:prstGeom>
        </p:spPr>
        <p:txBody>
          <a:bodyPr wrap="none">
            <a:spAutoFit/>
          </a:bodyPr>
          <a:lstStyle/>
          <a:p>
            <a:r>
              <a:rPr lang="en-US" altLang="zh-CN" sz="2400">
                <a:solidFill>
                  <a:srgbClr val="000000"/>
                </a:solidFill>
              </a:rPr>
              <a:t>BC</a:t>
            </a:r>
            <a:r>
              <a:rPr lang="zh-CN" altLang="zh-CN" sz="2400">
                <a:solidFill>
                  <a:srgbClr val="000000"/>
                </a:solidFill>
                <a:cs typeface="Times New Roman" panose="02020603050405020304" pitchFamily="18" charset="0"/>
              </a:rPr>
              <a:t>　</a:t>
            </a:r>
            <a:endParaRPr lang="zh-CN" altLang="en-US"/>
          </a:p>
        </p:txBody>
      </p:sp>
      <p:pic>
        <p:nvPicPr>
          <p:cNvPr id="5" name="图片 4"/>
          <p:cNvPicPr>
            <a:picLocks noChangeAspect="1"/>
          </p:cNvPicPr>
          <p:nvPr/>
        </p:nvPicPr>
        <p:blipFill>
          <a:blip r:embed="rId2"/>
          <a:stretch>
            <a:fillRect/>
          </a:stretch>
        </p:blipFill>
        <p:spPr>
          <a:xfrm>
            <a:off x="6311230" y="1340768"/>
            <a:ext cx="4536504" cy="206745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2238241"/>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使小球做平抛运动的初速度大小相等、方向水平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每次小球需从斜槽同一位置由静止释放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斜槽轨道不是必须光滑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为了使小球做平抛运动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需要通过调节使斜槽的末端水平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记录小球经过不同高度的位置时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挡板不需等距离下降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24解析.eps" descr="id:2147491139;FounderCES"/>
          <p:cNvPicPr/>
          <p:nvPr/>
        </p:nvPicPr>
        <p:blipFill>
          <a:blip r:embed="rId1"/>
          <a:stretch>
            <a:fillRect/>
          </a:stretch>
        </p:blipFill>
        <p:spPr>
          <a:xfrm>
            <a:off x="429930" y="969040"/>
            <a:ext cx="840740" cy="299720"/>
          </a:xfrm>
          <a:prstGeom prst="rect">
            <a:avLst/>
          </a:prstGeom>
        </p:spPr>
      </p:pic>
      <p:pic>
        <p:nvPicPr>
          <p:cNvPr id="5" name="图片 4"/>
          <p:cNvPicPr>
            <a:picLocks noChangeAspect="1"/>
          </p:cNvPicPr>
          <p:nvPr/>
        </p:nvPicPr>
        <p:blipFill>
          <a:blip r:embed="rId2"/>
          <a:stretch>
            <a:fillRect/>
          </a:stretch>
        </p:blipFill>
        <p:spPr>
          <a:xfrm>
            <a:off x="2566814" y="3284984"/>
            <a:ext cx="5963154" cy="271763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idx="1"/>
          </p:nvPr>
        </p:nvSpPr>
        <p:spPr>
          <a:xfrm>
            <a:off x="360854" y="746120"/>
            <a:ext cx="11485848" cy="1200329"/>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）在调节轨道时，发现水平仪中的气泡在左侧，此时应将轨道的右端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139;FounderCES"/>
          <p:cNvPicPr/>
          <p:nvPr/>
        </p:nvPicPr>
        <p:blipFill>
          <a:blip r:embed="rId1"/>
          <a:stretch>
            <a:fillRect/>
          </a:stretch>
        </p:blipFill>
        <p:spPr>
          <a:xfrm>
            <a:off x="391545" y="4790340"/>
            <a:ext cx="840740" cy="299720"/>
          </a:xfrm>
          <a:prstGeom prst="rect">
            <a:avLst/>
          </a:prstGeom>
        </p:spPr>
      </p:pic>
      <p:sp>
        <p:nvSpPr>
          <p:cNvPr id="2" name="矩形 1"/>
          <p:cNvSpPr/>
          <p:nvPr/>
        </p:nvSpPr>
        <p:spPr>
          <a:xfrm>
            <a:off x="334566" y="4606676"/>
            <a:ext cx="11512136" cy="1200329"/>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在</a:t>
            </a:r>
            <a:r>
              <a:rPr lang="zh-CN" altLang="zh-CN" sz="2400">
                <a:solidFill>
                  <a:srgbClr val="000000"/>
                </a:solidFill>
                <a:ea typeface="楷体" panose="02010609060101010101" pitchFamily="49" charset="-122"/>
                <a:cs typeface="Times New Roman" panose="02020603050405020304" pitchFamily="18" charset="0"/>
              </a:rPr>
              <a:t>调节轨道时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发现水平仪中的气泡在左侧</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则右端偏低</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此时应将轨道的右端调高</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5" name="24答案.eps" descr="id:2147491146;FounderCES"/>
          <p:cNvPicPr/>
          <p:nvPr/>
        </p:nvPicPr>
        <p:blipFill>
          <a:blip r:embed="rId2"/>
          <a:stretch>
            <a:fillRect/>
          </a:stretch>
        </p:blipFill>
        <p:spPr>
          <a:xfrm>
            <a:off x="406574" y="5951036"/>
            <a:ext cx="840740" cy="299720"/>
          </a:xfrm>
          <a:prstGeom prst="rect">
            <a:avLst/>
          </a:prstGeom>
        </p:spPr>
      </p:pic>
      <p:sp>
        <p:nvSpPr>
          <p:cNvPr id="4" name="矩形 3"/>
          <p:cNvSpPr/>
          <p:nvPr/>
        </p:nvSpPr>
        <p:spPr>
          <a:xfrm>
            <a:off x="1342678" y="5734997"/>
            <a:ext cx="494046" cy="646331"/>
          </a:xfrm>
          <a:prstGeom prst="rect">
            <a:avLst/>
          </a:prstGeom>
        </p:spPr>
        <p:txBody>
          <a:bodyPr wrap="none">
            <a:spAutoFit/>
          </a:bodyPr>
          <a:lstStyle/>
          <a:p>
            <a:pPr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高</a:t>
            </a:r>
            <a:endParaRPr lang="zh-CN" altLang="zh-CN" sz="1050">
              <a:solidFill>
                <a:srgbClr val="000000"/>
              </a:solidFill>
              <a:cs typeface="Times New Roman" panose="02020603050405020304" pitchFamily="18" charset="0"/>
            </a:endParaRPr>
          </a:p>
        </p:txBody>
      </p:sp>
      <p:pic>
        <p:nvPicPr>
          <p:cNvPr id="7" name="图片 6"/>
          <p:cNvPicPr>
            <a:picLocks noChangeAspect="1"/>
          </p:cNvPicPr>
          <p:nvPr/>
        </p:nvPicPr>
        <p:blipFill>
          <a:blip r:embed="rId3"/>
          <a:stretch>
            <a:fillRect/>
          </a:stretch>
        </p:blipFill>
        <p:spPr>
          <a:xfrm>
            <a:off x="2422798" y="2017716"/>
            <a:ext cx="5963154" cy="271763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397435" y="3742910"/>
            <a:ext cx="1512167" cy="504056"/>
          </a:xfrm>
          <a:prstGeom prst="rect">
            <a:avLst/>
          </a:prstGeom>
        </p:spPr>
      </p:pic>
      <p:pic>
        <p:nvPicPr>
          <p:cNvPr id="3" name="要点2.eps" descr="id:2147489704;FounderCES"/>
          <p:cNvPicPr/>
          <p:nvPr/>
        </p:nvPicPr>
        <p:blipFill>
          <a:blip r:embed="rId2"/>
          <a:stretch>
            <a:fillRect/>
          </a:stretch>
        </p:blipFill>
        <p:spPr>
          <a:xfrm>
            <a:off x="360854" y="836712"/>
            <a:ext cx="1228725" cy="431165"/>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7995"/>
                <a:ext cx="11485848" cy="5363648"/>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数据的分析与处理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）平抛运动是水平方向的匀速运动和竖直方向的自由落体运动的合运动，处理数据要利用分解思想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）平抛运动在水平方向上做匀速直线运动，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）平抛运动在竖直方向上做自由落体运动，常用以下公式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求出各点在竖直方向上的瞬时速度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利用逐差法求加速度，</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是两个连续相等的时间间隔内的位移差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做自由落体运动的物体，在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内的位移之比为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7995"/>
                <a:ext cx="11485848" cy="5363648"/>
              </a:xfrm>
              <a:blipFill rotWithShape="1">
                <a:blip r:embed="rId3"/>
                <a:stretch>
                  <a:fillRect l="-2" t="-11" r="1" b="8"/>
                </a:stretch>
              </a:blipFill>
            </p:spPr>
            <p:txBody>
              <a:bodyPr/>
              <a:lstStyle/>
              <a:p>
                <a:r>
                  <a:rPr lang="zh-CN" altLang="en-US">
                    <a:noFill/>
                  </a:rPr>
                  <a:t> </a:t>
                </a:r>
              </a:p>
            </p:txBody>
          </p:sp>
        </mc:Fallback>
      </mc:AlternateContent>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2.eps" descr="id:2147489648;FounderCES"/>
          <p:cNvPicPr/>
          <p:nvPr/>
        </p:nvPicPr>
        <p:blipFill>
          <a:blip r:embed="rId1"/>
          <a:stretch>
            <a:fillRect/>
          </a:stretch>
        </p:blipFill>
        <p:spPr>
          <a:xfrm>
            <a:off x="355377" y="836712"/>
            <a:ext cx="1203325" cy="387350"/>
          </a:xfrm>
          <a:prstGeom prst="rect">
            <a:avLst/>
          </a:prstGeom>
        </p:spPr>
      </p:pic>
      <p:sp>
        <p:nvSpPr>
          <p:cNvPr id="8" name="内容占位符 7"/>
          <p:cNvSpPr>
            <a:spLocks noGrp="1"/>
          </p:cNvSpPr>
          <p:nvPr>
            <p:ph idx="1"/>
          </p:nvPr>
        </p:nvSpPr>
        <p:spPr>
          <a:xfrm>
            <a:off x="360854" y="692696"/>
            <a:ext cx="11485848" cy="1754326"/>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山东临沂期末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）某实验小组用如图甲所示装置进行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研究平抛运动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2" name="图片 1"/>
          <p:cNvPicPr>
            <a:picLocks noChangeAspect="1"/>
          </p:cNvPicPr>
          <p:nvPr/>
        </p:nvPicPr>
        <p:blipFill>
          <a:blip r:embed="rId2"/>
          <a:stretch>
            <a:fillRect/>
          </a:stretch>
        </p:blipFill>
        <p:spPr>
          <a:xfrm>
            <a:off x="461361" y="2113561"/>
            <a:ext cx="4114800" cy="2924175"/>
          </a:xfrm>
          <a:prstGeom prst="rect">
            <a:avLst/>
          </a:prstGeom>
        </p:spPr>
      </p:pic>
      <p:pic>
        <p:nvPicPr>
          <p:cNvPr id="4" name="图片 3"/>
          <p:cNvPicPr>
            <a:picLocks noChangeAspect="1"/>
          </p:cNvPicPr>
          <p:nvPr/>
        </p:nvPicPr>
        <p:blipFill>
          <a:blip r:embed="rId3"/>
          <a:stretch>
            <a:fillRect/>
          </a:stretch>
        </p:blipFill>
        <p:spPr>
          <a:xfrm>
            <a:off x="5159102" y="1895341"/>
            <a:ext cx="6104659" cy="3169227"/>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2306955"/>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）在实验中用一张印有小方格的纸记录轨迹，小方格的边长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cm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，该同学只记录了物体运动轨迹上的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三点并以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点为坐标原点建立直角坐标系，得到如图乙所示的图像，根据图像可求得物体运动到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点时的速度大小为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箭头左.eps" descr="id:2147491195;FounderCES"/>
          <p:cNvPicPr/>
          <p:nvPr/>
        </p:nvPicPr>
        <p:blipFill>
          <a:blip r:embed="rId1"/>
          <a:stretch>
            <a:fillRect/>
          </a:stretch>
        </p:blipFill>
        <p:spPr>
          <a:xfrm>
            <a:off x="6815286" y="435605"/>
            <a:ext cx="394970" cy="310515"/>
          </a:xfrm>
          <a:prstGeom prst="rect">
            <a:avLst/>
          </a:prstGeom>
        </p:spPr>
      </p:pic>
      <p:pic>
        <p:nvPicPr>
          <p:cNvPr id="9" name="图片 8"/>
          <p:cNvPicPr>
            <a:picLocks noChangeAspect="1"/>
          </p:cNvPicPr>
          <p:nvPr/>
        </p:nvPicPr>
        <p:blipFill>
          <a:blip r:embed="rId2"/>
          <a:stretch>
            <a:fillRect/>
          </a:stretch>
        </p:blipFill>
        <p:spPr>
          <a:xfrm>
            <a:off x="326854" y="2927140"/>
            <a:ext cx="4114800" cy="2924175"/>
          </a:xfrm>
          <a:prstGeom prst="rect">
            <a:avLst/>
          </a:prstGeom>
        </p:spPr>
      </p:pic>
      <p:pic>
        <p:nvPicPr>
          <p:cNvPr id="10" name="图片 9"/>
          <p:cNvPicPr>
            <a:picLocks noChangeAspect="1"/>
          </p:cNvPicPr>
          <p:nvPr/>
        </p:nvPicPr>
        <p:blipFill>
          <a:blip r:embed="rId3"/>
          <a:stretch>
            <a:fillRect/>
          </a:stretch>
        </p:blipFill>
        <p:spPr>
          <a:xfrm>
            <a:off x="5024595" y="2708920"/>
            <a:ext cx="6104659" cy="3169227"/>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5253355"/>
              </a:xfrm>
            </p:spPr>
            <p:txBody>
              <a:bodyPr/>
              <a:lstStyle/>
              <a:p>
                <a:pPr hangingPunct="0">
                  <a:lnSpc>
                    <a:spcPct val="130000"/>
                  </a:lnSpc>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u="wavy" baseline="30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i="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点到</a:t>
                </a:r>
                <a:r>
                  <a:rPr lang="en-US" altLang="zh-CN" b="1" i="1">
                    <a:solidFill>
                      <a:srgbClr val="00B0F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点和</a:t>
                </a:r>
                <a:r>
                  <a:rPr lang="en-US" altLang="zh-CN" b="1" i="1">
                    <a:solidFill>
                      <a:srgbClr val="00B0F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点到</a:t>
                </a:r>
                <a:r>
                  <a:rPr lang="en-US" altLang="zh-CN" b="1" i="1">
                    <a:solidFill>
                      <a:srgbClr val="00B0F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点的水平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位移相等</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因此时间相同</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但竖直方向的位移</a:t>
                </a:r>
                <a:r>
                  <a:rPr lang="zh-CN" altLang="zh-CN"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之</a:t>
                </a:r>
                <a:endParaRPr lang="en-US" altLang="zh-CN"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tabLst>
                    <a:tab pos="5850890" algn="l"/>
                  </a:tabLst>
                </a:pPr>
                <a:r>
                  <a:rPr lang="zh-CN" altLang="zh-CN"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比</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不是</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因此不能直接用于求时间</a:t>
                </a:r>
                <a:r>
                  <a:rPr lang="en-US" altLang="zh-CN" b="1">
                    <a:solidFill>
                      <a:srgbClr val="00B0F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可得小球相邻下落计数点间的时间间隔为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𝐲</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𝟐𝟓</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den>
                        </m:f>
                      </m:e>
                    </m:ra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可得小球抛出时的水平初速度为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1.5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竖直方向的分速度为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𝑨𝑪</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可得小球在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点时的速度大小为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𝑩𝒚</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ea typeface="宋体" panose="02010600030101010101" pitchFamily="2" charset="-122"/>
                    <a:cs typeface="Times New Roman" panose="02020603050405020304" pitchFamily="18" charset="0"/>
                  </a:rPr>
                  <a:t>.5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5253355"/>
              </a:xfrm>
              <a:blipFill rotWithShape="1">
                <a:blip r:embed="rId1"/>
                <a:stretch>
                  <a:fillRect l="-2" t="-592" r="1" b="12"/>
                </a:stretch>
              </a:blipFill>
            </p:spPr>
            <p:txBody>
              <a:bodyPr/>
              <a:lstStyle/>
              <a:p>
                <a:r>
                  <a:rPr lang="zh-CN" altLang="en-US">
                    <a:noFill/>
                  </a:rPr>
                  <a:t> </a:t>
                </a:r>
              </a:p>
            </p:txBody>
          </p:sp>
        </mc:Fallback>
      </mc:AlternateContent>
      <p:pic>
        <p:nvPicPr>
          <p:cNvPr id="3" name="24解析.eps" descr="id:2147491188;FounderCES"/>
          <p:cNvPicPr/>
          <p:nvPr/>
        </p:nvPicPr>
        <p:blipFill>
          <a:blip r:embed="rId2"/>
          <a:stretch>
            <a:fillRect/>
          </a:stretch>
        </p:blipFill>
        <p:spPr>
          <a:xfrm>
            <a:off x="378106" y="969040"/>
            <a:ext cx="840740" cy="299720"/>
          </a:xfrm>
          <a:prstGeom prst="rect">
            <a:avLst/>
          </a:prstGeom>
        </p:spPr>
      </p:pic>
      <p:pic>
        <p:nvPicPr>
          <p:cNvPr id="2" name="图片 1"/>
          <p:cNvPicPr>
            <a:picLocks noChangeAspect="1"/>
          </p:cNvPicPr>
          <p:nvPr/>
        </p:nvPicPr>
        <p:blipFill>
          <a:blip r:embed="rId3"/>
          <a:stretch>
            <a:fillRect/>
          </a:stretch>
        </p:blipFill>
        <p:spPr>
          <a:xfrm>
            <a:off x="4367014" y="1340768"/>
            <a:ext cx="655946" cy="413999"/>
          </a:xfrm>
          <a:prstGeom prst="rect">
            <a:avLst/>
          </a:prstGeom>
        </p:spPr>
      </p:pic>
      <p:pic>
        <p:nvPicPr>
          <p:cNvPr id="6" name="24答案.eps" descr="id:2147491202;FounderCES"/>
          <p:cNvPicPr/>
          <p:nvPr/>
        </p:nvPicPr>
        <p:blipFill>
          <a:blip r:embed="rId4"/>
          <a:stretch>
            <a:fillRect/>
          </a:stretch>
        </p:blipFill>
        <p:spPr>
          <a:xfrm>
            <a:off x="377999" y="6021675"/>
            <a:ext cx="840740" cy="299720"/>
          </a:xfrm>
          <a:prstGeom prst="rect">
            <a:avLst/>
          </a:prstGeom>
        </p:spPr>
      </p:pic>
      <p:sp>
        <p:nvSpPr>
          <p:cNvPr id="7" name="矩形 6"/>
          <p:cNvSpPr/>
          <p:nvPr/>
        </p:nvSpPr>
        <p:spPr>
          <a:xfrm>
            <a:off x="1314103" y="5949667"/>
            <a:ext cx="569387" cy="461665"/>
          </a:xfrm>
          <a:prstGeom prst="rect">
            <a:avLst/>
          </a:prstGeom>
        </p:spPr>
        <p:txBody>
          <a:bodyPr wrap="none">
            <a:spAutoFit/>
          </a:bodyPr>
          <a:lstStyle/>
          <a:p>
            <a:r>
              <a:rPr lang="en-US" altLang="zh-CN" sz="2400">
                <a:solidFill>
                  <a:srgbClr val="000000"/>
                </a:solidFill>
                <a:latin typeface="+mn-lt"/>
              </a:rPr>
              <a:t>2</a:t>
            </a:r>
            <a:r>
              <a:rPr lang="en-US" altLang="zh-CN" sz="2400">
                <a:solidFill>
                  <a:srgbClr val="000000"/>
                </a:solidFill>
                <a:latin typeface="+mn-lt"/>
                <a:cs typeface="Times New Roman" panose="02020603050405020304" pitchFamily="18" charset="0"/>
              </a:rPr>
              <a:t>.</a:t>
            </a:r>
            <a:r>
              <a:rPr lang="en-US" altLang="zh-CN" sz="2400">
                <a:solidFill>
                  <a:srgbClr val="000000"/>
                </a:solidFill>
                <a:latin typeface="+mn-lt"/>
              </a:rPr>
              <a:t>5</a:t>
            </a:r>
            <a:endParaRPr lang="zh-CN" altLang="en-US">
              <a:latin typeface="+mn-lt"/>
            </a:endParaRPr>
          </a:p>
        </p:txBody>
      </p:sp>
      <p:pic>
        <p:nvPicPr>
          <p:cNvPr id="8" name="图片 7"/>
          <p:cNvPicPr>
            <a:picLocks noChangeAspect="1"/>
          </p:cNvPicPr>
          <p:nvPr/>
        </p:nvPicPr>
        <p:blipFill>
          <a:blip r:embed="rId5">
            <a:clrChange>
              <a:clrFrom>
                <a:srgbClr val="FFFFFF"/>
              </a:clrFrom>
              <a:clrTo>
                <a:srgbClr val="FFFFFF">
                  <a:alpha val="0"/>
                </a:srgbClr>
              </a:clrTo>
            </a:clrChange>
          </a:blip>
          <a:stretch>
            <a:fillRect/>
          </a:stretch>
        </p:blipFill>
        <p:spPr>
          <a:xfrm>
            <a:off x="9335566" y="547775"/>
            <a:ext cx="2304256" cy="241398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692696"/>
            <a:ext cx="11485848" cy="2489200"/>
          </a:xfrm>
        </p:spPr>
        <p:txBody>
          <a:bodyPr/>
          <a:lstStyle/>
          <a:p>
            <a:pPr hangingPunct="0">
              <a:lnSpc>
                <a:spcPct val="130000"/>
              </a:lnSpc>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）某同学利用上述装置在地球赤道附近做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小球平抛运动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的探究实验，以抛出点的球心位置为坐标原点建立直角坐标系，在轨迹上选取间距较大的几个点的位置坐标，在另一直角坐标系内绘出了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图像，如图丙所示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已知小球做平抛运动的初速度大小</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.5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，则赤道附近的重力加速度大小为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结果保留三位有效数字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188;FounderCES"/>
          <p:cNvPicPr/>
          <p:nvPr/>
        </p:nvPicPr>
        <p:blipFill>
          <a:blip r:embed="rId1"/>
          <a:stretch>
            <a:fillRect/>
          </a:stretch>
        </p:blipFill>
        <p:spPr>
          <a:xfrm>
            <a:off x="478582" y="3140968"/>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360854" y="2996952"/>
                <a:ext cx="9550776" cy="2912110"/>
              </a:xfrm>
              <a:prstGeom prst="rect">
                <a:avLst/>
              </a:prstGeom>
            </p:spPr>
            <p:txBody>
              <a:bodyPr wrap="square">
                <a:spAutoFit/>
              </a:bodyPr>
              <a:lstStyle/>
              <a:p>
                <a:pPr algn="just">
                  <a:lnSpc>
                    <a:spcPct val="13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小球</a:t>
                </a:r>
                <a:r>
                  <a:rPr lang="zh-CN" altLang="zh-CN" sz="2400">
                    <a:solidFill>
                      <a:srgbClr val="000000"/>
                    </a:solidFill>
                    <a:ea typeface="楷体" panose="02010609060101010101" pitchFamily="49" charset="-122"/>
                    <a:cs typeface="Times New Roman" panose="02020603050405020304" pitchFamily="18" charset="0"/>
                  </a:rPr>
                  <a:t>做平抛运动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可分解为水平方向的匀速直线运动和竖直方向的自由落体运动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a:t>
                </a:r>
                <a:r>
                  <a:rPr lang="en-US" altLang="zh-CN" sz="2400" i="1">
                    <a:solidFill>
                      <a:srgbClr val="000000"/>
                    </a:solidFill>
                    <a:cs typeface="Times New Roman" panose="02020603050405020304" pitchFamily="18" charset="0"/>
                  </a:rPr>
                  <a:t>x</a:t>
                </a:r>
                <a:r>
                  <a:rPr lang="zh-CN" altLang="zh-CN" sz="2400">
                    <a:solidFill>
                      <a:srgbClr val="000000"/>
                    </a:solidFill>
                    <a:cs typeface="Times New Roman" panose="02020603050405020304" pitchFamily="18" charset="0"/>
                  </a:rPr>
                  <a:t>＝</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0</a:t>
                </a:r>
                <a:r>
                  <a:rPr lang="en-US" altLang="zh-CN" sz="2400" i="1">
                    <a:solidFill>
                      <a:srgbClr val="000000"/>
                    </a:solidFill>
                    <a:cs typeface="Times New Roman" panose="02020603050405020304" pitchFamily="18" charset="0"/>
                  </a:rPr>
                  <a:t>t</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i="1">
                    <a:solidFill>
                      <a:srgbClr val="000000"/>
                    </a:solidFill>
                    <a:cs typeface="Times New Roman" panose="02020603050405020304" pitchFamily="18" charset="0"/>
                  </a:rPr>
                  <a:t>y</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gt</a:t>
                </a:r>
                <a:r>
                  <a:rPr lang="en-US" altLang="zh-CN" sz="2400" baseline="300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可得</a:t>
                </a:r>
                <a:r>
                  <a:rPr lang="en-US" altLang="zh-CN" sz="2400" i="1">
                    <a:solidFill>
                      <a:srgbClr val="000000"/>
                    </a:solidFill>
                    <a:cs typeface="Times New Roman" panose="02020603050405020304" pitchFamily="18" charset="0"/>
                  </a:rPr>
                  <a:t>y</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i="1">
                            <a:solidFill>
                              <a:srgbClr val="000000"/>
                            </a:solidFill>
                            <a:latin typeface="Cambria Math" panose="02040503050406030204" pitchFamily="18" charset="0"/>
                            <a:cs typeface="Times New Roman" panose="02020603050405020304" pitchFamily="18" charset="0"/>
                          </a:rPr>
                          <m:t>g</m:t>
                        </m:r>
                      </m:num>
                      <m:den>
                        <m:r>
                          <a:rPr lang="en-US" altLang="zh-CN" sz="2400" i="1">
                            <a:solidFill>
                              <a:srgbClr val="000000"/>
                            </a:solidFill>
                            <a:latin typeface="Cambria Math" panose="02040503050406030204" pitchFamily="18" charset="0"/>
                            <a:cs typeface="Times New Roman" panose="02020603050405020304" pitchFamily="18" charset="0"/>
                          </a:rPr>
                          <m:t>𝟐</m:t>
                        </m:r>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𝟎</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den>
                    </m:f>
                  </m:oMath>
                </a14:m>
                <a:r>
                  <a:rPr lang="en-US" altLang="zh-CN" sz="2400" i="1">
                    <a:solidFill>
                      <a:srgbClr val="000000"/>
                    </a:solidFill>
                    <a:cs typeface="Times New Roman" panose="02020603050405020304" pitchFamily="18" charset="0"/>
                  </a:rPr>
                  <a:t>x</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a:t>
                </a:r>
                <a:r>
                  <a:rPr lang="en-US" altLang="zh-CN" sz="2400" i="1">
                    <a:solidFill>
                      <a:srgbClr val="000000"/>
                    </a:solidFill>
                    <a:cs typeface="Times New Roman" panose="02020603050405020304" pitchFamily="18" charset="0"/>
                  </a:rPr>
                  <a:t>y</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x</a:t>
                </a:r>
                <a:r>
                  <a:rPr lang="en-US" altLang="zh-CN" sz="2400" baseline="300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图像的斜率可得</a:t>
                </a:r>
                <a:r>
                  <a:rPr lang="en-US" altLang="zh-CN" sz="2400" i="1">
                    <a:solidFill>
                      <a:srgbClr val="000000"/>
                    </a:solidFill>
                    <a:cs typeface="Times New Roman" panose="02020603050405020304" pitchFamily="18" charset="0"/>
                  </a:rPr>
                  <a:t>k</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r>
                          <m:rPr>
                            <m:nor/>
                          </m:rPr>
                          <a:rPr lang="en-US" altLang="zh-CN" sz="2400">
                            <a:solidFill>
                              <a:srgbClr val="000000"/>
                            </a:solidFill>
                            <a:latin typeface="+mn-lt"/>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𝟕𝟔𝐦</m:t>
                        </m:r>
                      </m:num>
                      <m:den>
                        <m:r>
                          <a:rPr lang="en-US" altLang="zh-CN" sz="2400" i="1">
                            <a:solidFill>
                              <a:srgbClr val="000000"/>
                            </a:solidFill>
                            <a:latin typeface="Cambria Math" panose="02040503050406030204" pitchFamily="18" charset="0"/>
                            <a:cs typeface="Times New Roman" panose="02020603050405020304" pitchFamily="18" charset="0"/>
                          </a:rPr>
                          <m:t>𝟎</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𝟎𝟗</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𝐦</m:t>
                            </m:r>
                          </m:e>
                          <m:sup>
                            <m:r>
                              <a:rPr lang="en-US" altLang="zh-CN" sz="2400" i="1">
                                <a:solidFill>
                                  <a:srgbClr val="000000"/>
                                </a:solidFill>
                                <a:latin typeface="Cambria Math" panose="02040503050406030204" pitchFamily="18" charset="0"/>
                                <a:cs typeface="Times New Roman" panose="02020603050405020304" pitchFamily="18" charset="0"/>
                              </a:rPr>
                              <m:t>𝟐</m:t>
                            </m:r>
                          </m:sup>
                        </m:sSup>
                      </m:den>
                    </m:f>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i="1">
                            <a:solidFill>
                              <a:srgbClr val="000000"/>
                            </a:solidFill>
                            <a:latin typeface="Cambria Math" panose="02040503050406030204" pitchFamily="18" charset="0"/>
                            <a:cs typeface="Times New Roman" panose="02020603050405020304" pitchFamily="18" charset="0"/>
                          </a:rPr>
                          <m:t>g</m:t>
                        </m:r>
                      </m:num>
                      <m:den>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a:solidFill>
                              <a:srgbClr val="000000"/>
                            </a:solidFill>
                            <a:latin typeface="Cambria Math" panose="02040503050406030204" pitchFamily="18" charset="0"/>
                            <a:cs typeface="Times New Roman" panose="02020603050405020304" pitchFamily="18" charset="0"/>
                          </a:rPr>
                          <m:t>×</m:t>
                        </m:r>
                        <m:r>
                          <m:rPr>
                            <m:nor/>
                          </m:rPr>
                          <a:rPr lang="zh-CN"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𝟎</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𝟓𝐦</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𝐬</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400">
                                <a:solidFill>
                                  <a:srgbClr val="000000"/>
                                </a:solidFill>
                                <a:latin typeface="Cambria Math" panose="02040503050406030204" pitchFamily="18" charset="0"/>
                                <a:cs typeface="Times New Roman" panose="02020603050405020304" pitchFamily="18" charset="0"/>
                              </a:rPr>
                              <m:t>）</m:t>
                            </m:r>
                          </m:e>
                          <m:sup>
                            <m:r>
                              <a:rPr lang="en-US" altLang="zh-CN" sz="2400" i="1">
                                <a:solidFill>
                                  <a:srgbClr val="000000"/>
                                </a:solidFill>
                                <a:latin typeface="Cambria Math" panose="02040503050406030204" pitchFamily="18" charset="0"/>
                                <a:cs typeface="Times New Roman" panose="02020603050405020304" pitchFamily="18" charset="0"/>
                              </a:rPr>
                              <m:t>𝟐</m:t>
                            </m:r>
                          </m:sup>
                        </m:sSup>
                      </m:den>
                    </m:f>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解得赤道附近的重力加速度大小为</a:t>
                </a:r>
                <a:r>
                  <a:rPr lang="en-US" altLang="zh-CN" sz="2400" i="1">
                    <a:solidFill>
                      <a:srgbClr val="000000"/>
                    </a:solidFill>
                    <a:cs typeface="Times New Roman" panose="02020603050405020304" pitchFamily="18" charset="0"/>
                  </a:rPr>
                  <a:t>g</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𝟖𝟖</m:t>
                        </m:r>
                      </m:num>
                      <m:den>
                        <m:r>
                          <a:rPr lang="en-US" altLang="zh-CN" sz="2400" i="1">
                            <a:solidFill>
                              <a:srgbClr val="000000"/>
                            </a:solidFill>
                            <a:latin typeface="Cambria Math" panose="02040503050406030204" pitchFamily="18" charset="0"/>
                            <a:cs typeface="Times New Roman" panose="02020603050405020304" pitchFamily="18" charset="0"/>
                          </a:rPr>
                          <m:t>𝟗</m:t>
                        </m:r>
                      </m:den>
                    </m:f>
                  </m:oMath>
                </a14:m>
                <a:r>
                  <a:rPr lang="en-US"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m/s</a:t>
                </a:r>
                <a:r>
                  <a:rPr lang="en-US" altLang="zh-CN" sz="2400" baseline="300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latin typeface="+mn-lt"/>
                    <a:cs typeface="Times New Roman" panose="02020603050405020304" pitchFamily="18" charset="0"/>
                  </a:rPr>
                  <a:t>9.7</a:t>
                </a:r>
                <a:r>
                  <a:rPr lang="en-US" altLang="zh-CN" sz="2400">
                    <a:solidFill>
                      <a:srgbClr val="000000"/>
                    </a:solidFill>
                    <a:cs typeface="Times New Roman" panose="02020603050405020304" pitchFamily="18" charset="0"/>
                  </a:rPr>
                  <a:t>8 m/s</a:t>
                </a:r>
                <a:r>
                  <a:rPr lang="en-US" altLang="zh-CN" sz="2400" baseline="300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0854" y="2996952"/>
                <a:ext cx="9550776" cy="2912110"/>
              </a:xfrm>
              <a:prstGeom prst="rect">
                <a:avLst/>
              </a:prstGeom>
              <a:blipFill rotWithShape="1">
                <a:blip r:embed="rId2"/>
                <a:stretch>
                  <a:fillRect l="-2" t="-13" r="6" b="13"/>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9893805" y="3116228"/>
            <a:ext cx="2234278" cy="1944216"/>
          </a:xfrm>
          <a:prstGeom prst="rect">
            <a:avLst/>
          </a:prstGeom>
        </p:spPr>
      </p:pic>
      <p:pic>
        <p:nvPicPr>
          <p:cNvPr id="6" name="24答案.eps" descr="id:2147491202;FounderCES"/>
          <p:cNvPicPr/>
          <p:nvPr/>
        </p:nvPicPr>
        <p:blipFill>
          <a:blip r:embed="rId4"/>
          <a:stretch>
            <a:fillRect/>
          </a:stretch>
        </p:blipFill>
        <p:spPr>
          <a:xfrm>
            <a:off x="478582" y="5978569"/>
            <a:ext cx="840740" cy="299720"/>
          </a:xfrm>
          <a:prstGeom prst="rect">
            <a:avLst/>
          </a:prstGeom>
        </p:spPr>
      </p:pic>
      <p:sp>
        <p:nvSpPr>
          <p:cNvPr id="7" name="矩形 6"/>
          <p:cNvSpPr/>
          <p:nvPr/>
        </p:nvSpPr>
        <p:spPr>
          <a:xfrm>
            <a:off x="1342636" y="5805263"/>
            <a:ext cx="723275"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latin typeface="+mn-lt"/>
                <a:cs typeface="Times New Roman" panose="02020603050405020304" pitchFamily="18" charset="0"/>
              </a:rPr>
              <a:t>9.78</a:t>
            </a:r>
            <a:endParaRPr lang="zh-CN" altLang="zh-CN" sz="1050">
              <a:solidFill>
                <a:srgbClr val="000000"/>
              </a:solidFill>
              <a:latin typeface="+mn-lt"/>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3965"/>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的改进与创新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要点3.eps" descr="id:2147491209;FounderCES"/>
          <p:cNvPicPr/>
          <p:nvPr/>
        </p:nvPicPr>
        <p:blipFill>
          <a:blip r:embed="rId1"/>
          <a:stretch>
            <a:fillRect/>
          </a:stretch>
        </p:blipFill>
        <p:spPr>
          <a:xfrm>
            <a:off x="357185" y="863004"/>
            <a:ext cx="1228725" cy="431165"/>
          </a:xfrm>
          <a:prstGeom prst="rect">
            <a:avLst/>
          </a:prstGeom>
        </p:spPr>
      </p:pic>
      <p:graphicFrame>
        <p:nvGraphicFramePr>
          <p:cNvPr id="4" name="表格 3"/>
          <p:cNvGraphicFramePr>
            <a:graphicFrameLocks noGrp="1"/>
          </p:cNvGraphicFramePr>
          <p:nvPr/>
        </p:nvGraphicFramePr>
        <p:xfrm>
          <a:off x="406574" y="1484784"/>
          <a:ext cx="11440128" cy="4080510"/>
        </p:xfrm>
        <a:graphic>
          <a:graphicData uri="http://schemas.openxmlformats.org/drawingml/2006/table">
            <a:tbl>
              <a:tblPr firstRow="1" firstCol="1" bandRow="1"/>
              <a:tblGrid>
                <a:gridCol w="880889"/>
                <a:gridCol w="10559239"/>
              </a:tblGrid>
              <a:tr h="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创新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85089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改变相同水平距离的方法找落点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确定小球在不同水平位置处对应的竖直位置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4097" name="25lk64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46934" y="1487555"/>
            <a:ext cx="4248472" cy="253676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764704"/>
          <a:ext cx="11521280" cy="4525963"/>
        </p:xfrm>
        <a:graphic>
          <a:graphicData uri="http://schemas.openxmlformats.org/drawingml/2006/table">
            <a:tbl>
              <a:tblPr firstRow="1" firstCol="1" bandRow="1"/>
              <a:tblGrid>
                <a:gridCol w="936104"/>
                <a:gridCol w="10585176"/>
              </a:tblGrid>
              <a:tr h="4525963">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器材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创新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用频闪仪器记录物体在几个闪光时刻的位置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代替铅笔描迹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利用频闪照片代替坐标纸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使数据分析更方便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552" marR="855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 name="图片 2"/>
          <p:cNvPicPr>
            <a:picLocks noChangeAspect="1"/>
          </p:cNvPicPr>
          <p:nvPr/>
        </p:nvPicPr>
        <p:blipFill>
          <a:blip r:embed="rId1"/>
          <a:stretch>
            <a:fillRect/>
          </a:stretch>
        </p:blipFill>
        <p:spPr>
          <a:xfrm>
            <a:off x="3502918" y="764704"/>
            <a:ext cx="5517486" cy="293407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564807" y="692696"/>
            <a:ext cx="6380842" cy="648748"/>
          </a:xfrm>
          <a:prstGeom prst="rect">
            <a:avLst/>
          </a:prstGeom>
        </p:spPr>
      </p:pic>
      <p:sp>
        <p:nvSpPr>
          <p:cNvPr id="5" name="内容占位符 4"/>
          <p:cNvSpPr>
            <a:spLocks noGrp="1"/>
          </p:cNvSpPr>
          <p:nvPr>
            <p:ph idx="1"/>
          </p:nvPr>
        </p:nvSpPr>
        <p:spPr>
          <a:xfrm>
            <a:off x="360854" y="1988840"/>
            <a:ext cx="11485848" cy="2792239"/>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实验目的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）描绘物体做平抛运动的轨迹并分析其特点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）根据平抛运动的轨迹求平抛初速度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实验器材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斜槽、小球、木板、铅垂线、坐标纸、图钉、刻度尺、铅笔（</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或卡孔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点.eps" descr="id:2147491075;FounderCES"/>
          <p:cNvPicPr/>
          <p:nvPr/>
        </p:nvPicPr>
        <p:blipFill>
          <a:blip r:embed="rId2"/>
          <a:stretch>
            <a:fillRect/>
          </a:stretch>
        </p:blipFill>
        <p:spPr>
          <a:xfrm>
            <a:off x="406574" y="1544004"/>
            <a:ext cx="1378585" cy="43116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764704"/>
          <a:ext cx="11521280" cy="5486400"/>
        </p:xfrm>
        <a:graphic>
          <a:graphicData uri="http://schemas.openxmlformats.org/drawingml/2006/table">
            <a:tbl>
              <a:tblPr firstRow="1" firstCol="1" bandRow="1"/>
              <a:tblGrid>
                <a:gridCol w="936104"/>
                <a:gridCol w="10585176"/>
              </a:tblGrid>
              <a:tr h="2808312">
                <a:tc rowSpan="2">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器材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创新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利用光电门传感器和碰撞传感器可测得小球的水平初速度和飞行时间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底板上的标尺可以测得水平位移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552" marR="855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34534">
                <a:tc vMerge="1">
                  <a:tcPr/>
                </a:tc>
                <a:tc>
                  <a:txBody>
                    <a:bodyPr/>
                    <a:lstStyle/>
                    <a:p>
                      <a:pPr algn="just" hangingPunct="0">
                        <a:lnSpc>
                          <a:spcPct val="150000"/>
                        </a:lnSpc>
                        <a:spcAft>
                          <a:spcPts val="0"/>
                        </a:spcAft>
                        <a:tabLst>
                          <a:tab pos="5850890"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850890"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压强差恒定的喷水法</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获得平</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抛运动的轨迹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552" marR="855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 name="图片 2"/>
          <p:cNvPicPr>
            <a:picLocks noChangeAspect="1"/>
          </p:cNvPicPr>
          <p:nvPr/>
        </p:nvPicPr>
        <p:blipFill>
          <a:blip r:embed="rId1"/>
          <a:stretch>
            <a:fillRect/>
          </a:stretch>
        </p:blipFill>
        <p:spPr>
          <a:xfrm>
            <a:off x="4561551" y="836712"/>
            <a:ext cx="2656047" cy="2204412"/>
          </a:xfrm>
          <a:prstGeom prst="rect">
            <a:avLst/>
          </a:prstGeom>
        </p:spPr>
      </p:pic>
      <p:pic>
        <p:nvPicPr>
          <p:cNvPr id="4" name="图片 3"/>
          <p:cNvPicPr>
            <a:picLocks noChangeAspect="1"/>
          </p:cNvPicPr>
          <p:nvPr/>
        </p:nvPicPr>
        <p:blipFill>
          <a:blip r:embed="rId2"/>
          <a:stretch>
            <a:fillRect/>
          </a:stretch>
        </p:blipFill>
        <p:spPr>
          <a:xfrm>
            <a:off x="5303118" y="4221088"/>
            <a:ext cx="1172914" cy="1629484"/>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3.eps" descr="id:2147489711;FounderCES"/>
          <p:cNvPicPr/>
          <p:nvPr/>
        </p:nvPicPr>
        <p:blipFill>
          <a:blip r:embed="rId1"/>
          <a:stretch>
            <a:fillRect/>
          </a:stretch>
        </p:blipFill>
        <p:spPr>
          <a:xfrm>
            <a:off x="386424" y="908720"/>
            <a:ext cx="1203325" cy="387350"/>
          </a:xfrm>
          <a:prstGeom prst="rect">
            <a:avLst/>
          </a:prstGeom>
        </p:spPr>
      </p:pic>
      <p:sp>
        <p:nvSpPr>
          <p:cNvPr id="6" name="内容占位符 5"/>
          <p:cNvSpPr>
            <a:spLocks noGrp="1"/>
          </p:cNvSpPr>
          <p:nvPr>
            <p:ph idx="1"/>
          </p:nvPr>
        </p:nvSpPr>
        <p:spPr>
          <a:xfrm>
            <a:off x="360854" y="764704"/>
            <a:ext cx="11485848" cy="396938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福建莆田第三中学期中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）小赞同学利用如图甲所示的装置探究平抛运动的特点，实验时将固定有白纸和复写纸的木板竖直放置在斜槽右侧的某位置，将小球从斜槽某一位置由静止释放，记录在白纸上留下的痕迹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，然后依次将竖直木板向右移动相同的距离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cm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，将小球由同一位置由静止释放，并记录在白纸上留下的痕迹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，用刻度尺测量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两点间的竖直高度差分别为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cm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cm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，根据以上数据作出的轨迹如图乙所示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，请回答下列问题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2" name="图片 1"/>
          <p:cNvPicPr>
            <a:picLocks noChangeAspect="1"/>
          </p:cNvPicPr>
          <p:nvPr/>
        </p:nvPicPr>
        <p:blipFill>
          <a:blip r:embed="rId2"/>
          <a:stretch>
            <a:fillRect/>
          </a:stretch>
        </p:blipFill>
        <p:spPr>
          <a:xfrm>
            <a:off x="4364737" y="4077072"/>
            <a:ext cx="4509585" cy="2364963"/>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2792239"/>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可以选轻塑料球进行实验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组装如图甲所示的装置时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应调整斜槽的末端水平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斜槽必须光滑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不需要每次将木板平移相同的距离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也可求出平抛运动的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初速度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245;FounderCES"/>
          <p:cNvPicPr/>
          <p:nvPr/>
        </p:nvPicPr>
        <p:blipFill>
          <a:blip r:embed="rId1"/>
          <a:stretch>
            <a:fillRect/>
          </a:stretch>
        </p:blipFill>
        <p:spPr>
          <a:xfrm>
            <a:off x="478582" y="3645024"/>
            <a:ext cx="840740" cy="299720"/>
          </a:xfrm>
          <a:prstGeom prst="rect">
            <a:avLst/>
          </a:prstGeom>
        </p:spPr>
      </p:pic>
      <p:sp>
        <p:nvSpPr>
          <p:cNvPr id="2" name="矩形 1"/>
          <p:cNvSpPr/>
          <p:nvPr/>
        </p:nvSpPr>
        <p:spPr>
          <a:xfrm>
            <a:off x="360854" y="3501008"/>
            <a:ext cx="11485848" cy="2308324"/>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选</a:t>
            </a:r>
            <a:r>
              <a:rPr lang="zh-CN" altLang="zh-CN" sz="2400">
                <a:solidFill>
                  <a:srgbClr val="000000"/>
                </a:solidFill>
                <a:ea typeface="楷体" panose="02010609060101010101" pitchFamily="49" charset="-122"/>
                <a:cs typeface="Times New Roman" panose="02020603050405020304" pitchFamily="18" charset="0"/>
              </a:rPr>
              <a:t>轻塑料球进行实验</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阻力的影响较大</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a:t>
            </a:r>
            <a:r>
              <a:rPr lang="en-US" altLang="zh-CN" sz="2400">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错误</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组装题图甲所示的装置时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应调整斜槽的末端水平</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从而保证小球离开斜槽末端时的速度水平</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a:t>
            </a:r>
            <a:r>
              <a:rPr lang="en-US" altLang="zh-CN" sz="2400">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正确</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斜槽光滑与否对实验无影响</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a:t>
            </a:r>
            <a:r>
              <a:rPr lang="en-US" altLang="zh-CN" sz="2400">
                <a:solidFill>
                  <a:srgbClr val="000000"/>
                </a:solidFill>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错误</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实验时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每次将木板平移相同的距离</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确保两点间的运动时间相等</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才能求出平抛运动的初速度</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a:t>
            </a:r>
            <a:r>
              <a:rPr lang="en-US" altLang="zh-CN" sz="2400">
                <a:solidFill>
                  <a:srgbClr val="000000"/>
                </a:solidFill>
                <a:cs typeface="Times New Roman" panose="02020603050405020304" pitchFamily="18" charset="0"/>
              </a:rPr>
              <a:t>D</a:t>
            </a:r>
            <a:r>
              <a:rPr lang="zh-CN" altLang="zh-CN" sz="2400">
                <a:solidFill>
                  <a:srgbClr val="000000"/>
                </a:solidFill>
                <a:ea typeface="楷体" panose="02010609060101010101" pitchFamily="49" charset="-122"/>
                <a:cs typeface="Times New Roman" panose="02020603050405020304" pitchFamily="18" charset="0"/>
              </a:rPr>
              <a:t>错误</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6" name="24答案.eps" descr="id:2147491252;FounderCES"/>
          <p:cNvPicPr/>
          <p:nvPr/>
        </p:nvPicPr>
        <p:blipFill>
          <a:blip r:embed="rId2"/>
          <a:stretch>
            <a:fillRect/>
          </a:stretch>
        </p:blipFill>
        <p:spPr>
          <a:xfrm>
            <a:off x="478582" y="5934566"/>
            <a:ext cx="840740" cy="299720"/>
          </a:xfrm>
          <a:prstGeom prst="rect">
            <a:avLst/>
          </a:prstGeom>
        </p:spPr>
      </p:pic>
      <p:sp>
        <p:nvSpPr>
          <p:cNvPr id="4" name="矩形 3"/>
          <p:cNvSpPr/>
          <p:nvPr/>
        </p:nvSpPr>
        <p:spPr>
          <a:xfrm>
            <a:off x="1558702" y="5853593"/>
            <a:ext cx="699230" cy="461665"/>
          </a:xfrm>
          <a:prstGeom prst="rect">
            <a:avLst/>
          </a:prstGeom>
        </p:spPr>
        <p:txBody>
          <a:bodyPr wrap="none">
            <a:spAutoFit/>
          </a:bodyPr>
          <a:lstStyle/>
          <a:p>
            <a:r>
              <a:rPr lang="en-US" altLang="zh-CN" sz="2400">
                <a:solidFill>
                  <a:srgbClr val="000000"/>
                </a:solidFill>
              </a:rPr>
              <a:t>B</a:t>
            </a:r>
            <a:r>
              <a:rPr lang="zh-CN" altLang="zh-CN" sz="2400">
                <a:solidFill>
                  <a:srgbClr val="000000"/>
                </a:solidFill>
                <a:cs typeface="Times New Roman" panose="02020603050405020304" pitchFamily="18" charset="0"/>
              </a:rPr>
              <a:t>　</a:t>
            </a:r>
            <a:endParaRPr lang="zh-CN" altLang="en-US"/>
          </a:p>
        </p:txBody>
      </p:sp>
      <p:pic>
        <p:nvPicPr>
          <p:cNvPr id="7" name="图片 6"/>
          <p:cNvPicPr>
            <a:picLocks noChangeAspect="1"/>
          </p:cNvPicPr>
          <p:nvPr/>
        </p:nvPicPr>
        <p:blipFill>
          <a:blip r:embed="rId3"/>
          <a:stretch>
            <a:fillRect/>
          </a:stretch>
        </p:blipFill>
        <p:spPr>
          <a:xfrm>
            <a:off x="7679382" y="639455"/>
            <a:ext cx="4119213" cy="21602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）由图乙及题中数据可知，相邻两点间的时间间隔为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，小球离开斜槽末端时的速度大小为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，小球经过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点时的速度大小为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245;FounderCES"/>
          <p:cNvPicPr/>
          <p:nvPr/>
        </p:nvPicPr>
        <p:blipFill>
          <a:blip r:embed="rId1"/>
          <a:stretch>
            <a:fillRect/>
          </a:stretch>
        </p:blipFill>
        <p:spPr>
          <a:xfrm>
            <a:off x="478582" y="2060848"/>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364895" y="1879225"/>
                <a:ext cx="11485848" cy="2494915"/>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根据</a:t>
                </a:r>
                <a:r>
                  <a:rPr lang="zh-CN" altLang="zh-CN" sz="2400">
                    <a:solidFill>
                      <a:srgbClr val="000000"/>
                    </a:solidFill>
                    <a:ea typeface="楷体" panose="02010609060101010101" pitchFamily="49" charset="-122"/>
                    <a:cs typeface="Times New Roman" panose="02020603050405020304" pitchFamily="18" charset="0"/>
                  </a:rPr>
                  <a:t>平抛运动竖直方向的运动规律有</a:t>
                </a:r>
                <a:r>
                  <a:rPr lang="en-US" altLang="zh-CN" sz="2400" i="1">
                    <a:solidFill>
                      <a:srgbClr val="000000"/>
                    </a:solidFill>
                    <a:cs typeface="Times New Roman" panose="02020603050405020304" pitchFamily="18" charset="0"/>
                  </a:rPr>
                  <a:t>y</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y</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gt</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0</a:t>
                </a:r>
                <a:r>
                  <a:rPr lang="en-US"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1s</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则水平方向有</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𝒙</m:t>
                        </m:r>
                      </m:num>
                      <m:den>
                        <m:r>
                          <a:rPr lang="en-US" altLang="zh-CN" sz="2400" i="1">
                            <a:solidFill>
                              <a:srgbClr val="000000"/>
                            </a:solidFill>
                            <a:latin typeface="Cambria Math" panose="02040503050406030204" pitchFamily="18" charset="0"/>
                            <a:cs typeface="Times New Roman" panose="02020603050405020304" pitchFamily="18" charset="0"/>
                          </a:rPr>
                          <m:t>𝒕</m:t>
                        </m:r>
                      </m:den>
                    </m:f>
                  </m:oMath>
                </a14:m>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1</a:t>
                </a:r>
                <a:r>
                  <a:rPr lang="en-US"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5 m/s</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小球到达</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点时竖直方向的速度为</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i="1" baseline="-25000">
                    <a:solidFill>
                      <a:srgbClr val="000000"/>
                    </a:solidFill>
                    <a:cs typeface="Times New Roman" panose="02020603050405020304" pitchFamily="18" charset="0"/>
                  </a:rPr>
                  <a:t>By</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𝒚</m:t>
                            </m:r>
                          </m:e>
                          <m:sub>
                            <m:r>
                              <a:rPr lang="en-US" altLang="zh-CN" sz="2400" i="1">
                                <a:solidFill>
                                  <a:srgbClr val="000000"/>
                                </a:solidFill>
                                <a:latin typeface="Cambria Math" panose="02040503050406030204" pitchFamily="18" charset="0"/>
                                <a:cs typeface="Times New Roman" panose="02020603050405020304" pitchFamily="18" charset="0"/>
                              </a:rPr>
                              <m:t>𝑨𝑪</m:t>
                            </m:r>
                          </m:sub>
                        </m:sSub>
                      </m:num>
                      <m:den>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𝒕</m:t>
                        </m:r>
                      </m:den>
                    </m:f>
                  </m:oMath>
                </a14:m>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 m/s</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根据速度的合成法则有</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i="1" baseline="-25000">
                    <a:solidFill>
                      <a:srgbClr val="000000"/>
                    </a:solidFill>
                    <a:cs typeface="Times New Roman" panose="02020603050405020304" pitchFamily="18" charset="0"/>
                  </a:rPr>
                  <a:t>B</a:t>
                </a:r>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𝟎</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r>
                          <a:rPr lang="zh-CN" altLang="zh-CN" sz="2400">
                            <a:solidFill>
                              <a:srgbClr val="000000"/>
                            </a:solidFill>
                            <a:latin typeface="Cambria Math" panose="02040503050406030204" pitchFamily="18" charset="0"/>
                            <a:cs typeface="Times New Roman" panose="02020603050405020304" pitchFamily="18" charset="0"/>
                          </a:rPr>
                          <m:t>＋</m:t>
                        </m:r>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𝑩𝒚</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e>
                    </m:rad>
                  </m:oMath>
                </a14:m>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5 m/s</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4895" y="1879225"/>
                <a:ext cx="11485848" cy="2494915"/>
              </a:xfrm>
              <a:prstGeom prst="rect">
                <a:avLst/>
              </a:prstGeom>
              <a:blipFill rotWithShape="1">
                <a:blip r:embed="rId2"/>
                <a:stretch>
                  <a:fillRect l="-4" t="-1232" r="3" b="10"/>
                </a:stretch>
              </a:blipFill>
            </p:spPr>
            <p:txBody>
              <a:bodyPr/>
              <a:lstStyle/>
              <a:p>
                <a:r>
                  <a:rPr lang="zh-CN" altLang="en-US">
                    <a:noFill/>
                  </a:rPr>
                  <a:t> </a:t>
                </a:r>
              </a:p>
            </p:txBody>
          </p:sp>
        </mc:Fallback>
      </mc:AlternateContent>
      <p:pic>
        <p:nvPicPr>
          <p:cNvPr id="5" name="24答案.eps" descr="id:2147491252;FounderCES"/>
          <p:cNvPicPr/>
          <p:nvPr/>
        </p:nvPicPr>
        <p:blipFill>
          <a:blip r:embed="rId3"/>
          <a:stretch>
            <a:fillRect/>
          </a:stretch>
        </p:blipFill>
        <p:spPr>
          <a:xfrm>
            <a:off x="478582" y="4509120"/>
            <a:ext cx="840740" cy="299720"/>
          </a:xfrm>
          <a:prstGeom prst="rect">
            <a:avLst/>
          </a:prstGeom>
        </p:spPr>
      </p:pic>
      <p:sp>
        <p:nvSpPr>
          <p:cNvPr id="6" name="矩形 5"/>
          <p:cNvSpPr/>
          <p:nvPr/>
        </p:nvSpPr>
        <p:spPr>
          <a:xfrm>
            <a:off x="1414686" y="4293096"/>
            <a:ext cx="1957587" cy="576248"/>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latin typeface="+mn-lt"/>
                <a:cs typeface="Times New Roman" panose="02020603050405020304" pitchFamily="18" charset="0"/>
              </a:rPr>
              <a:t>0.1</a:t>
            </a:r>
            <a:r>
              <a:rPr lang="zh-CN" altLang="zh-CN" sz="2400">
                <a:solidFill>
                  <a:srgbClr val="000000"/>
                </a:solidFill>
                <a:latin typeface="+mn-lt"/>
                <a:cs typeface="Times New Roman" panose="02020603050405020304" pitchFamily="18" charset="0"/>
              </a:rPr>
              <a:t>　</a:t>
            </a:r>
            <a:r>
              <a:rPr lang="en-US" altLang="zh-CN" sz="2400">
                <a:solidFill>
                  <a:srgbClr val="000000"/>
                </a:solidFill>
                <a:latin typeface="+mn-lt"/>
                <a:cs typeface="Times New Roman" panose="02020603050405020304" pitchFamily="18" charset="0"/>
              </a:rPr>
              <a:t>1.5</a:t>
            </a:r>
            <a:r>
              <a:rPr lang="zh-CN" altLang="zh-CN" sz="2400">
                <a:solidFill>
                  <a:srgbClr val="000000"/>
                </a:solidFill>
                <a:latin typeface="+mn-lt"/>
                <a:cs typeface="Times New Roman" panose="02020603050405020304" pitchFamily="18" charset="0"/>
              </a:rPr>
              <a:t>　</a:t>
            </a:r>
            <a:r>
              <a:rPr lang="en-US" altLang="zh-CN" sz="2400">
                <a:solidFill>
                  <a:srgbClr val="000000"/>
                </a:solidFill>
                <a:latin typeface="+mn-lt"/>
                <a:cs typeface="Times New Roman" panose="02020603050405020304" pitchFamily="18" charset="0"/>
              </a:rPr>
              <a:t>2.5</a:t>
            </a:r>
            <a:endParaRPr lang="zh-CN" altLang="zh-CN" sz="1050">
              <a:solidFill>
                <a:srgbClr val="000000"/>
              </a:solidFill>
              <a:latin typeface="+mn-lt"/>
              <a:cs typeface="Times New Roman" panose="02020603050405020304" pitchFamily="18" charset="0"/>
            </a:endParaRPr>
          </a:p>
        </p:txBody>
      </p:sp>
      <p:pic>
        <p:nvPicPr>
          <p:cNvPr id="7" name="图片 6"/>
          <p:cNvPicPr>
            <a:picLocks noChangeAspect="1"/>
          </p:cNvPicPr>
          <p:nvPr/>
        </p:nvPicPr>
        <p:blipFill>
          <a:blip r:embed="rId4"/>
          <a:stretch>
            <a:fillRect/>
          </a:stretch>
        </p:blipFill>
        <p:spPr>
          <a:xfrm>
            <a:off x="5879182" y="3356992"/>
            <a:ext cx="4863628" cy="255063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9956"/>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实验原理与设计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将斜槽等器材安装起来，如图所示，小球从斜槽上滚下，通过水平槽飞出后做平抛运动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使小球每次都从斜槽上</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同一位置由静止释放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，小球在空中做平抛运动的轨迹相同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设法用铅笔描出小球经过的位置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通过多次实验，在坐标纸上记录小球所经过的多个位置，用平滑的曲线将各点连起来，从而得到小球做平抛运动的轨迹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4" name="25lk642.jpg" descr="id:2147491082;FounderCES"/>
          <p:cNvPicPr/>
          <p:nvPr/>
        </p:nvPicPr>
        <p:blipFill>
          <a:blip r:embed="rId1"/>
          <a:stretch>
            <a:fillRect/>
          </a:stretch>
        </p:blipFill>
        <p:spPr>
          <a:xfrm>
            <a:off x="3790950" y="3645024"/>
            <a:ext cx="3312368" cy="2088232"/>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406574" y="5661248"/>
                <a:ext cx="10657184" cy="889987"/>
              </a:xfrm>
              <a:prstGeom prst="rect">
                <a:avLst/>
              </a:prstGeom>
            </p:spPr>
            <p:txBody>
              <a:bodyPr wrap="square">
                <a:spAutoFit/>
              </a:bodyPr>
              <a:lstStyle/>
              <a:p>
                <a:pPr indent="612140" algn="just">
                  <a:lnSpc>
                    <a:spcPct val="150000"/>
                  </a:lnSpc>
                  <a:spcAft>
                    <a:spcPts val="0"/>
                  </a:spcAft>
                  <a:tabLst>
                    <a:tab pos="5850890" algn="l"/>
                  </a:tabLst>
                </a:pPr>
                <a:r>
                  <a:rPr lang="zh-CN" altLang="zh-CN" sz="2400">
                    <a:solidFill>
                      <a:srgbClr val="000000"/>
                    </a:solidFill>
                    <a:cs typeface="Times New Roman" panose="02020603050405020304" pitchFamily="18" charset="0"/>
                  </a:rPr>
                  <a:t>根据平抛运动的公式</a:t>
                </a:r>
                <a:r>
                  <a:rPr lang="en-US" altLang="zh-CN" sz="2400" i="1">
                    <a:solidFill>
                      <a:srgbClr val="000000"/>
                    </a:solidFill>
                    <a:cs typeface="Times New Roman" panose="02020603050405020304" pitchFamily="18" charset="0"/>
                  </a:rPr>
                  <a:t>x</a:t>
                </a:r>
                <a:r>
                  <a:rPr lang="zh-CN" altLang="zh-CN" sz="2400">
                    <a:solidFill>
                      <a:srgbClr val="000000"/>
                    </a:solidFill>
                    <a:cs typeface="Times New Roman" panose="02020603050405020304" pitchFamily="18" charset="0"/>
                  </a:rPr>
                  <a:t>＝</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0</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和</a:t>
                </a:r>
                <a:r>
                  <a:rPr lang="en-US" altLang="zh-CN" sz="2400" i="1">
                    <a:solidFill>
                      <a:srgbClr val="000000"/>
                    </a:solidFill>
                    <a:cs typeface="Times New Roman" panose="02020603050405020304" pitchFamily="18" charset="0"/>
                  </a:rPr>
                  <a:t>y</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gt</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，可求出小球做平抛运动的初速度</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406574" y="5661248"/>
                <a:ext cx="10657184" cy="889987"/>
              </a:xfrm>
              <a:prstGeom prst="rect">
                <a:avLst/>
              </a:prstGeom>
              <a:blipFill rotWithShape="1">
                <a:blip r:embed="rId2"/>
                <a:stretch>
                  <a:fillRect l="-2" t="-3450" r="1" b="65"/>
                </a:stretch>
              </a:blipFill>
            </p:spPr>
            <p:txBody>
              <a:bodyPr/>
              <a:lstStyle/>
              <a:p>
                <a:r>
                  <a:rPr lang="zh-CN" altLang="en-US">
                    <a:noFill/>
                  </a:rPr>
                  <a:t> </a:t>
                </a:r>
              </a:p>
            </p:txBody>
          </p:sp>
        </mc:Fallback>
      </mc:AlternateContent>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）用图钉把坐标纸钉在竖直木板上，在木板的左上角固定斜槽，并使其</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末端保持水平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）用悬挂在槽口的铅垂线把木板调整到竖直方向，并使木板平面与小球下落的竖直面平行且靠近，固定好木板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）把小球放在槽口处，用铅笔记下小球在槽口时球心在木板上的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水平投影点</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，再利用铅垂线在纸上画出通过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点的竖直线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308324"/>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）将小球从斜槽上合适的位置由静止释放，使小球的运动轨迹大致经过坐标纸的右下角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把笔尖放在小球可能经过的位置，如果小球运动中碰到笔尖，用铅笔在坐标纸该位置画上一点</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用同样的方法，从同一位置释放小球，在小球运动路线上描下若干点</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12293" y="690635"/>
            <a:ext cx="6349737" cy="697626"/>
          </a:xfrm>
          <a:prstGeom prst="rect">
            <a:avLst/>
          </a:prstGeom>
        </p:spPr>
      </p:pic>
      <p:pic>
        <p:nvPicPr>
          <p:cNvPr id="4" name="要点1.eps" descr="id:2147489585;FounderCES"/>
          <p:cNvPicPr/>
          <p:nvPr/>
        </p:nvPicPr>
        <p:blipFill>
          <a:blip r:embed="rId2"/>
          <a:stretch>
            <a:fillRect/>
          </a:stretch>
        </p:blipFill>
        <p:spPr>
          <a:xfrm>
            <a:off x="360854" y="1556792"/>
            <a:ext cx="1228725" cy="431165"/>
          </a:xfrm>
          <a:prstGeom prst="rect">
            <a:avLst/>
          </a:prstGeom>
        </p:spPr>
      </p:pic>
      <p:sp>
        <p:nvSpPr>
          <p:cNvPr id="5" name="内容占位符 4"/>
          <p:cNvSpPr>
            <a:spLocks noGrp="1"/>
          </p:cNvSpPr>
          <p:nvPr>
            <p:ph idx="1"/>
          </p:nvPr>
        </p:nvSpPr>
        <p:spPr>
          <a:xfrm>
            <a:off x="360854" y="1412776"/>
            <a:ext cx="11485848" cy="1687963"/>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操作以及注意事项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实验操作要</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四定</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6" name="25lk643.jpg" descr="id:2147491103;FounderCES"/>
          <p:cNvPicPr/>
          <p:nvPr/>
        </p:nvPicPr>
        <p:blipFill>
          <a:blip r:embed="rId3"/>
          <a:stretch>
            <a:fillRect/>
          </a:stretch>
        </p:blipFill>
        <p:spPr>
          <a:xfrm>
            <a:off x="3563048" y="2204864"/>
            <a:ext cx="4848225" cy="438277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576248"/>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实验注意</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事项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77158" y="1484784"/>
          <a:ext cx="11406680" cy="4754738"/>
        </p:xfrm>
        <a:graphic>
          <a:graphicData uri="http://schemas.openxmlformats.org/drawingml/2006/table">
            <a:tbl>
              <a:tblPr firstRow="1" firstCol="1" bandRow="1"/>
              <a:tblGrid>
                <a:gridCol w="3845840"/>
                <a:gridCol w="7560840"/>
              </a:tblGrid>
              <a:tr h="502885">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注意事项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005769">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调整斜槽末端的切线水平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保证小球抛出时的初速度方向是水平方向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05769">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木板必须处于竖直平面内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减小记录小球经过位置时的系统误差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05769">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小球从同一位置由静止释放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保证小球每次平抛的初速度相同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从而保证小球做平抛运动的轨迹相同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05769">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小球开始滚下的高度要适中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使小球做平抛运动的轨迹由坐标纸的左上角一直到达右下角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减小测量误差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908720"/>
          <a:ext cx="11521280" cy="2774107"/>
        </p:xfrm>
        <a:graphic>
          <a:graphicData uri="http://schemas.openxmlformats.org/drawingml/2006/table">
            <a:tbl>
              <a:tblPr firstRow="1" firstCol="1" bandRow="1"/>
              <a:tblGrid>
                <a:gridCol w="5944100"/>
                <a:gridCol w="5577180"/>
              </a:tblGrid>
              <a:tr h="273519">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注意事项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128187">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坐标原点不是槽口末端点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应是小球飞出槽口时球心在坐标纸上的水平投影点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研究小球的平抛运动时应把小球看作一个质量集中在球心的质点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02550">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在轨迹上选取离坐标原点</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较远的一些点来计算小球平抛的初速度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选取远离原点</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的点读数可减小读数时的误差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599;FounderCES"/>
          <p:cNvPicPr/>
          <p:nvPr/>
        </p:nvPicPr>
        <p:blipFill>
          <a:blip r:embed="rId1"/>
          <a:stretch>
            <a:fillRect/>
          </a:stretch>
        </p:blipFill>
        <p:spPr>
          <a:xfrm>
            <a:off x="325676" y="908720"/>
            <a:ext cx="1203325" cy="387350"/>
          </a:xfrm>
          <a:prstGeom prst="rect">
            <a:avLst/>
          </a:prstGeom>
        </p:spPr>
      </p:pic>
      <p:sp>
        <p:nvSpPr>
          <p:cNvPr id="5" name="内容占位符 4"/>
          <p:cNvSpPr>
            <a:spLocks noGrp="1"/>
          </p:cNvSpPr>
          <p:nvPr>
            <p:ph idx="1"/>
          </p:nvPr>
        </p:nvSpPr>
        <p:spPr>
          <a:xfrm>
            <a:off x="360854" y="764704"/>
            <a:ext cx="11485848" cy="175323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山东滨州期末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研究平抛运动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的实验装置图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实验通过描点画出平抛小球的运动轨迹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不计空气阻力，重力加速度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2" name="图片 1"/>
          <p:cNvPicPr>
            <a:picLocks noChangeAspect="1"/>
          </p:cNvPicPr>
          <p:nvPr/>
        </p:nvPicPr>
        <p:blipFill>
          <a:blip r:embed="rId2"/>
          <a:stretch>
            <a:fillRect/>
          </a:stretch>
        </p:blipFill>
        <p:spPr>
          <a:xfrm>
            <a:off x="2710830" y="2428468"/>
            <a:ext cx="5963154" cy="2717634"/>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3476</Words>
  <Application>WPS 演示</Application>
  <PresentationFormat>自定义</PresentationFormat>
  <Paragraphs>171</Paragraphs>
  <Slides>23</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23</vt:i4>
      </vt:variant>
    </vt:vector>
  </HeadingPairs>
  <TitlesOfParts>
    <vt:vector size="36" baseType="lpstr">
      <vt:lpstr>Arial</vt:lpstr>
      <vt:lpstr>宋体</vt:lpstr>
      <vt:lpstr>Wingdings</vt:lpstr>
      <vt:lpstr>Times New Roman</vt:lpstr>
      <vt:lpstr>楷体</vt:lpstr>
      <vt:lpstr>微软雅黑</vt:lpstr>
      <vt:lpstr>黑体</vt:lpstr>
      <vt:lpstr>Book Antiqua</vt:lpstr>
      <vt:lpstr>Cambria Math</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Azrael</cp:lastModifiedBy>
  <cp:revision>594</cp:revision>
  <dcterms:created xsi:type="dcterms:W3CDTF">2020-11-06T05:24:00Z</dcterms:created>
  <dcterms:modified xsi:type="dcterms:W3CDTF">2025-11-06T06:54:20Z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38D2460AB92743DEB12EB8F4A238B5D2_12</vt:lpwstr>
  </property>
</Properties>
</file>